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8" autoAdjust="0"/>
    <p:restoredTop sz="66785" autoAdjust="0"/>
  </p:normalViewPr>
  <p:slideViewPr>
    <p:cSldViewPr>
      <p:cViewPr varScale="1">
        <p:scale>
          <a:sx n="74" d="100"/>
          <a:sy n="74" d="100"/>
        </p:scale>
        <p:origin x="-103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7/14/2014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7/14/2014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Bonsoir</a:t>
            </a:r>
          </a:p>
          <a:p>
            <a:r>
              <a:rPr lang="fr-FR" dirty="0" smtClean="0"/>
              <a:t>Florent</a:t>
            </a:r>
            <a:r>
              <a:rPr lang="fr-FR" baseline="0" dirty="0" smtClean="0"/>
              <a:t> / thèse / </a:t>
            </a:r>
            <a:r>
              <a:rPr lang="fr-FR" baseline="0" dirty="0" err="1" smtClean="0"/>
              <a:t>liris</a:t>
            </a:r>
            <a:endParaRPr lang="fr-FR" baseline="0" dirty="0" smtClean="0"/>
          </a:p>
          <a:p>
            <a:r>
              <a:rPr lang="fr-FR" baseline="0" dirty="0" smtClean="0"/>
              <a:t>Présenter article </a:t>
            </a:r>
            <a:r>
              <a:rPr lang="fr-FR" baseline="0" dirty="0" err="1" smtClean="0"/>
              <a:t>siggraph</a:t>
            </a:r>
            <a:endParaRPr lang="fr-FR" baseline="0" dirty="0" smtClean="0"/>
          </a:p>
          <a:p>
            <a:r>
              <a:rPr lang="fr-FR" baseline="0" dirty="0" smtClean="0"/>
              <a:t>Titre – collaboration équipe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/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 partir de</a:t>
            </a:r>
            <a:r>
              <a:rPr lang="fr-FR" baseline="0" dirty="0" smtClean="0"/>
              <a:t> cette grille hexagonale, on énumère tous les trihexes possible (des ensembles de 3 hexagones connexes)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construit pour chaque </a:t>
            </a:r>
            <a:r>
              <a:rPr lang="fr-FR" baseline="0" dirty="0" err="1" smtClean="0"/>
              <a:t>trihex</a:t>
            </a:r>
            <a:r>
              <a:rPr lang="fr-FR" baseline="0" dirty="0" smtClean="0"/>
              <a:t> une règle de subdivision, ce qui nous permet de densifier le pavage.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papier propose une nouvelle méthode d’échantillonnage.</a:t>
            </a:r>
          </a:p>
          <a:p>
            <a:r>
              <a:rPr lang="fr-FR" baseline="0" dirty="0" smtClean="0"/>
              <a:t>L’échantillonnage consiste à prélever des valeurs </a:t>
            </a:r>
            <a:r>
              <a:rPr lang="fr-FR" baseline="0" dirty="0" err="1" smtClean="0"/>
              <a:t>discrete</a:t>
            </a:r>
            <a:r>
              <a:rPr lang="fr-FR" baseline="0" dirty="0" smtClean="0"/>
              <a:t> d’une fonction d’importance continue inconnue.</a:t>
            </a:r>
          </a:p>
          <a:p>
            <a:r>
              <a:rPr lang="fr-FR" baseline="0" dirty="0" smtClean="0"/>
              <a:t>Souvent, on veut également prélever plus de valeurs dans des régions importante pour l’évaluation de la fonction.</a:t>
            </a:r>
          </a:p>
          <a:p>
            <a:r>
              <a:rPr lang="fr-FR" baseline="0" dirty="0" smtClean="0"/>
              <a:t>Dans cet exemple, pour l’illumination d’un objet virtuel par cette </a:t>
            </a:r>
            <a:r>
              <a:rPr lang="fr-FR" baseline="0" dirty="0" err="1" smtClean="0"/>
              <a:t>envmap</a:t>
            </a:r>
            <a:r>
              <a:rPr lang="fr-FR" baseline="0" dirty="0" smtClean="0"/>
              <a:t>, on préfère prélever plus de point dans les régions de plus forte contribution (lumineuse).</a:t>
            </a:r>
          </a:p>
          <a:p>
            <a:r>
              <a:rPr lang="fr-FR" dirty="0" smtClean="0"/>
              <a:t>Transition:</a:t>
            </a:r>
            <a:r>
              <a:rPr lang="fr-FR" baseline="0" dirty="0" smtClean="0"/>
              <a:t> </a:t>
            </a:r>
            <a:r>
              <a:rPr lang="fr-FR" dirty="0" smtClean="0"/>
              <a:t>Cependant, la</a:t>
            </a:r>
            <a:r>
              <a:rPr lang="fr-FR" baseline="0" dirty="0" smtClean="0"/>
              <a:t> justesse de l’évaluation dépend fortement de la distribution des échantillons.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éliminer ces</a:t>
            </a:r>
            <a:r>
              <a:rPr lang="fr-FR" baseline="0" dirty="0" smtClean="0"/>
              <a:t> défauts -&gt; hexagone irrégulier == hexagone subdivisé avec bord perturbé.</a:t>
            </a:r>
          </a:p>
          <a:p>
            <a:r>
              <a:rPr lang="fr-FR" baseline="0" dirty="0" smtClean="0"/>
              <a:t>Perturbation à chaque niveau de subdivision (fractal)</a:t>
            </a:r>
          </a:p>
          <a:p>
            <a:r>
              <a:rPr lang="fr-FR" baseline="0" dirty="0" smtClean="0"/>
              <a:t>Pour avoir un nombre de perturbation finie, on utilise la bi-périodicité.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 </a:t>
            </a:r>
            <a:r>
              <a:rPr lang="fr-FR" dirty="0" err="1" smtClean="0"/>
              <a:t>procede</a:t>
            </a:r>
            <a:r>
              <a:rPr lang="fr-FR" dirty="0" smtClean="0"/>
              <a:t> de la même</a:t>
            </a:r>
            <a:r>
              <a:rPr lang="fr-FR" baseline="0" dirty="0" smtClean="0"/>
              <a:t> manière que précédemment avec les 11*lambda trihexes </a:t>
            </a:r>
            <a:r>
              <a:rPr lang="fr-FR" baseline="0" dirty="0" err="1" smtClean="0"/>
              <a:t>irregulier</a:t>
            </a:r>
            <a:r>
              <a:rPr lang="fr-FR" baseline="0" dirty="0" smtClean="0"/>
              <a:t> possibles.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Noter la perturbation des bords à chaque subdivision.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Lors de l’échantillonnage d’une fonction</a:t>
            </a:r>
            <a:r>
              <a:rPr lang="fr-FR" baseline="0" dirty="0" smtClean="0"/>
              <a:t>, on rencontre deux problèmes majeur.</a:t>
            </a:r>
            <a:endParaRPr lang="en-US" baseline="0" dirty="0" smtClean="0"/>
          </a:p>
          <a:p>
            <a:r>
              <a:rPr lang="fr-FR" baseline="0" dirty="0" smtClean="0"/>
              <a:t>- Le bruit, causé par une faible densité locale d’échantillon.</a:t>
            </a:r>
          </a:p>
          <a:p>
            <a:r>
              <a:rPr lang="fr-FR" baseline="0" dirty="0" smtClean="0"/>
              <a:t>- L’aliasing, causé par des régularité dans la distribution d’échantillons.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 évaluer</a:t>
            </a:r>
            <a:r>
              <a:rPr lang="fr-FR" baseline="0" dirty="0" smtClean="0"/>
              <a:t> une fonction, on peut par exemple prélever des échantillons de manière régulière.</a:t>
            </a:r>
          </a:p>
          <a:p>
            <a:r>
              <a:rPr lang="fr-FR" baseline="0" dirty="0" smtClean="0"/>
              <a:t>C’est une bonne méthode si la fréquence d’échantillonnage est au minimum deux fois supérieure à la fréquence maximale de la fonction.</a:t>
            </a:r>
          </a:p>
          <a:p>
            <a:r>
              <a:rPr lang="fr-FR" baseline="0" dirty="0" smtClean="0"/>
              <a:t>Sinon de l’aliasing apparait dans l’évaluation de la fonction.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À l’opposé, on peut choisir d’échantillonner notre fonction de manière </a:t>
            </a:r>
            <a:r>
              <a:rPr lang="fr-FR" baseline="0" dirty="0" err="1" smtClean="0"/>
              <a:t>completement</a:t>
            </a:r>
            <a:r>
              <a:rPr lang="fr-FR" baseline="0" dirty="0" smtClean="0"/>
              <a:t> aléatoire.</a:t>
            </a:r>
          </a:p>
          <a:p>
            <a:r>
              <a:rPr lang="fr-FR" baseline="0" dirty="0" smtClean="0"/>
              <a:t>Ceci </a:t>
            </a:r>
            <a:r>
              <a:rPr lang="fr-FR" baseline="0" dirty="0" err="1" smtClean="0"/>
              <a:t>perment</a:t>
            </a:r>
            <a:r>
              <a:rPr lang="fr-FR" baseline="0" dirty="0" smtClean="0"/>
              <a:t> d’éviter toute forme d’aliasing, mais </a:t>
            </a:r>
            <a:r>
              <a:rPr lang="fr-FR" baseline="0" dirty="0" err="1" smtClean="0"/>
              <a:t>genère</a:t>
            </a:r>
            <a:r>
              <a:rPr lang="fr-FR" baseline="0" dirty="0" smtClean="0"/>
              <a:t> des </a:t>
            </a:r>
            <a:r>
              <a:rPr lang="fr-FR" baseline="0" dirty="0" err="1" smtClean="0"/>
              <a:t>resultats</a:t>
            </a:r>
            <a:r>
              <a:rPr lang="fr-FR" baseline="0" dirty="0" smtClean="0"/>
              <a:t> bruité à cause de la non-uniformité de la distribution.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Transition:</a:t>
            </a:r>
            <a:r>
              <a:rPr lang="fr-FR" baseline="0" dirty="0" smtClean="0"/>
              <a:t> Depuis quelques dizaine d’années, de nouvelles méthodes permettent réaliser des </a:t>
            </a:r>
            <a:r>
              <a:rPr lang="fr-FR" baseline="0" dirty="0" err="1" smtClean="0"/>
              <a:t>echantillonnage</a:t>
            </a:r>
            <a:r>
              <a:rPr lang="fr-FR" baseline="0" dirty="0" smtClean="0"/>
              <a:t> de meilleures qualité à nombre d’échantillons constant.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On</a:t>
            </a:r>
            <a:r>
              <a:rPr lang="fr-FR" baseline="0" dirty="0" smtClean="0"/>
              <a:t> peut notamment citer les méthodes de disque de poisson.</a:t>
            </a:r>
            <a:endParaRPr lang="en-US" baseline="0" dirty="0" smtClean="0"/>
          </a:p>
          <a:p>
            <a:r>
              <a:rPr lang="fr-FR" baseline="0" dirty="0" smtClean="0"/>
              <a:t>Elle sont basé sur un tirage aléatoire avec une contrainte de distance minimale entre deux points.</a:t>
            </a:r>
          </a:p>
          <a:p>
            <a:endParaRPr lang="fr-FR" baseline="0" dirty="0" smtClean="0"/>
          </a:p>
          <a:p>
            <a:r>
              <a:rPr lang="fr-FR" baseline="0" dirty="0" smtClean="0"/>
              <a:t>Les meilleurs résultats obtenu actuellement viennent de méthodes d’optimisation qui cherche à minimiser une fonction de cout censé représenter une distribution optimale.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L’année dernière, plusieur</a:t>
            </a:r>
            <a:r>
              <a:rPr lang="fr-FR" baseline="0" dirty="0" smtClean="0"/>
              <a:t>s méthode sont apparues, permettant de générer des distributions avec un spectre de Fourier contrôlé.</a:t>
            </a:r>
          </a:p>
          <a:p>
            <a:r>
              <a:rPr lang="fr-FR" baseline="0" dirty="0" smtClean="0"/>
              <a:t>Ces méthodes permettent ainsi d’adapter les caractéristiques de l’échantillonnage suivant son usage.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Cependant, ces méthodes reste trop lentes </a:t>
            </a:r>
            <a:r>
              <a:rPr lang="fr-FR" baseline="0" smtClean="0"/>
              <a:t>pour être </a:t>
            </a:r>
            <a:r>
              <a:rPr lang="fr-FR" baseline="0" dirty="0" smtClean="0"/>
              <a:t>utilisées concrètement.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méthodes</a:t>
            </a:r>
            <a:r>
              <a:rPr lang="fr-FR" baseline="0" dirty="0" smtClean="0"/>
              <a:t> d’échantillonnage basé pavage permettent de générer très rapidement des distributions.</a:t>
            </a:r>
          </a:p>
          <a:p>
            <a:r>
              <a:rPr lang="fr-FR" dirty="0" smtClean="0"/>
              <a:t>Le principe</a:t>
            </a:r>
            <a:r>
              <a:rPr lang="fr-FR" baseline="0" dirty="0" smtClean="0"/>
              <a:t> est de stocker les échantillons pré-calculé dans un système de pavages.</a:t>
            </a:r>
          </a:p>
          <a:p>
            <a:r>
              <a:rPr lang="fr-FR" baseline="0" dirty="0" smtClean="0"/>
              <a:t>Lors de l’échantillonnage, il est juste nécessaire de créer le pavage pour obtenir une distribution.</a:t>
            </a:r>
          </a:p>
          <a:p>
            <a:endParaRPr lang="fr-FR" baseline="0" dirty="0" smtClean="0"/>
          </a:p>
          <a:p>
            <a:r>
              <a:rPr lang="fr-FR" baseline="0" dirty="0" smtClean="0"/>
              <a:t>Cependant ces méthodes produisent des distributions présentant des régularités dû au pavage sous-jacent utilisé.</a:t>
            </a:r>
          </a:p>
          <a:p>
            <a:endParaRPr lang="fr-FR" dirty="0" smtClean="0"/>
          </a:p>
          <a:p>
            <a:r>
              <a:rPr lang="fr-FR" dirty="0" smtClean="0"/>
              <a:t>L’objectif</a:t>
            </a:r>
            <a:r>
              <a:rPr lang="fr-FR" baseline="0" dirty="0" smtClean="0"/>
              <a:t> de cet article est de proposer un système de pavage avec un minimum de régularité permettant d’obtenir des distributions de qualité équivalente au meilleure méthodes actuelles.</a:t>
            </a:r>
          </a:p>
          <a:p>
            <a:r>
              <a:rPr lang="fr-FR" baseline="0" dirty="0" smtClean="0"/>
              <a:t>Le système proposé est également assez souple pour générer des distributions avec des caractéristiques spectrale varié.</a:t>
            </a:r>
          </a:p>
          <a:p>
            <a:endParaRPr lang="fr-FR" baseline="0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All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previous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tile-based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methods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suffer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spectral </a:t>
            </a:r>
            <a:r>
              <a:rPr lang="fr-FR" baseline="0" dirty="0" err="1" smtClean="0"/>
              <a:t>peacks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regularities</a:t>
            </a:r>
            <a:r>
              <a:rPr lang="fr-FR" baseline="0" dirty="0" smtClean="0"/>
              <a:t>)</a:t>
            </a:r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mutiple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-&gt; </a:t>
            </a:r>
            <a:r>
              <a:rPr lang="fr-FR" baseline="0" dirty="0" err="1" smtClean="0"/>
              <a:t>peacks</a:t>
            </a:r>
            <a:endParaRPr lang="fr-FR" baseline="0" dirty="0" smtClean="0"/>
          </a:p>
          <a:p>
            <a:r>
              <a:rPr lang="fr-FR" baseline="0" dirty="0" err="1" smtClean="0"/>
              <a:t>Explored</a:t>
            </a:r>
            <a:r>
              <a:rPr lang="fr-FR" baseline="0" dirty="0" smtClean="0"/>
              <a:t> multiple </a:t>
            </a:r>
            <a:r>
              <a:rPr lang="fr-FR" baseline="0" dirty="0" err="1" smtClean="0"/>
              <a:t>tiling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improvement</a:t>
            </a:r>
            <a:r>
              <a:rPr lang="fr-FR" baseline="0" dirty="0" smtClean="0"/>
              <a:t> to </a:t>
            </a:r>
            <a:r>
              <a:rPr lang="fr-FR" baseline="0" dirty="0" err="1" smtClean="0"/>
              <a:t>remove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regularities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Notre</a:t>
            </a:r>
            <a:r>
              <a:rPr lang="fr-FR" baseline="0" dirty="0" smtClean="0"/>
              <a:t> méthodes est basé sur une grille hexagonale</a:t>
            </a:r>
          </a:p>
          <a:p>
            <a:r>
              <a:rPr lang="fr-FR" baseline="0" dirty="0" smtClean="0"/>
              <a:t>Comparé à une grille rectangulaire, elle dispose de plus de degré de liberté, une meilleure isotropie et une connexité unique.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lui associe un schéma de subdivision basé sur les nombre hexagonaux centrés.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logo\logo_caltech.png" TargetMode="External"/><Relationship Id="rId7" Type="http://schemas.openxmlformats.org/officeDocument/2006/relationships/image" Target="file:///C:\Users\Florent\Documents\GitHub\talk-ParisSiggraphChapter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C:\Users\Florent\Documents\GitHub\talk-ParisSiggraphChapter\figures\logo\logo_stanford.png" TargetMode="External"/><Relationship Id="rId5" Type="http://schemas.openxmlformats.org/officeDocument/2006/relationships/image" Target="file:///C:\Users\Florent\Documents\GitHub\talk-ParisSiggraphChapter\figures\logo\logo_liris.png" TargetMode="External"/><Relationship Id="rId4" Type="http://schemas.openxmlformats.org/officeDocument/2006/relationships/image" Target="file:///C:\Users\Florent\Documents\GitHub\talk-ParisSiggraphChapter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1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_lattice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1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2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3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4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5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6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C:\Users\Florent\Documents\GitHub\talks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_7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hextile_latice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polyhex_cat_irr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C:\Users\Florent\Documents\GitHub\talk-ParisSiggraphChapter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motivation_2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optimization.png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E:\polyhex-sampling\talks\figures\optimization_local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spectra_LUT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s\figures\distribution\results-bnot\fig_sampling_results_bnot_dist.png" TargetMode="External"/><Relationship Id="rId13" Type="http://schemas.openxmlformats.org/officeDocument/2006/relationships/image" Target="file:///C:\Users\Florent\Documents\GitHub\talks\figures\distribution\polyomino\fig_sampling_polyomino_means.png" TargetMode="External"/><Relationship Id="rId3" Type="http://schemas.openxmlformats.org/officeDocument/2006/relationships/image" Target="file:///C:\Users\Florent\Documents\GitHub\talks\figures\distribution\penrose\fig_sampling_penrose_fft.png" TargetMode="External"/><Relationship Id="rId7" Type="http://schemas.openxmlformats.org/officeDocument/2006/relationships/image" Target="file:///C:\Users\Florent\Documents\GitHub\talks\figures\distribution\recursive-wang-tiles\fig_sampling_rwt_means.png" TargetMode="External"/><Relationship Id="rId12" Type="http://schemas.openxmlformats.org/officeDocument/2006/relationships/image" Target="file:///C:\Users\Florent\Documents\GitHub\talks\figures\distribution\polyomino\fig_sampling_polyomino_fft.png" TargetMode="External"/><Relationship Id="rId2" Type="http://schemas.openxmlformats.org/officeDocument/2006/relationships/image" Target="file:///C:\Users\Florent\Documents\GitHub\talks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cursive-wang-tiles\fig_sampling_rwt_fft.png" TargetMode="External"/><Relationship Id="rId11" Type="http://schemas.openxmlformats.org/officeDocument/2006/relationships/image" Target="file:///C:\Users\Florent\Documents\GitHub\talks\figures\distribution\polyomino\fig_sampling_polyomino_dist.png" TargetMode="External"/><Relationship Id="rId5" Type="http://schemas.openxmlformats.org/officeDocument/2006/relationships/image" Target="file:///C:\Users\Florent\Documents\GitHub\talks\figures\distribution\recursive-wang-tiles\fig_sampling_rwt_dist.png" TargetMode="External"/><Relationship Id="rId10" Type="http://schemas.openxmlformats.org/officeDocument/2006/relationships/image" Target="file:///C:\Users\Florent\Documents\GitHub\talks\figures\distribution\results-bnot\fig_sampling_results_bnot_means.png" TargetMode="External"/><Relationship Id="rId4" Type="http://schemas.openxmlformats.org/officeDocument/2006/relationships/image" Target="file:///C:\Users\Florent\Documents\GitHub\talks\figures\distribution\penrose\fig_sampling_penrose_means.png" TargetMode="External"/><Relationship Id="rId9" Type="http://schemas.openxmlformats.org/officeDocument/2006/relationships/image" Target="file:///C:\Users\Florent\Documents\GitHub\talks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ot\fig_sampling_bnot_dist.png" TargetMode="External"/><Relationship Id="rId7" Type="http://schemas.openxmlformats.org/officeDocument/2006/relationships/image" Target="file:///C:\Users\Florent\Documents\GitHub\talks\figures\distribution\results-bnot\fig_sampling_results_bnot_means.png" TargetMode="External"/><Relationship Id="rId2" Type="http://schemas.openxmlformats.org/officeDocument/2006/relationships/image" Target="file:///C:\Users\Florent\Documents\GitHub\talks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bnot\fig_sampling_results_bnot_dist.png" TargetMode="External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-ParisSiggraphChapter\figures\brick_aliasing.jpg" TargetMode="External"/><Relationship Id="rId4" Type="http://schemas.openxmlformats.org/officeDocument/2006/relationships/image" Target="file:///C:\Users\Florent\Documents\GitHub\talk-ParisSiggraphChapter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bnsca-step\fig_sampling_step_dist.png" TargetMode="External"/><Relationship Id="rId7" Type="http://schemas.openxmlformats.org/officeDocument/2006/relationships/image" Target="file:///C:\Users\Florent\Documents\GitHub\talks\figures\distribution\results-step\fig_sampling_results_step_means.png" TargetMode="External"/><Relationship Id="rId2" Type="http://schemas.openxmlformats.org/officeDocument/2006/relationships/image" Target="file:///C:\Users\Florent\Documents\GitHub\talks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s\figures\distribution\results-step\fig_sampling_results_step_dist.png" TargetMode="External"/><Relationship Id="rId5" Type="http://schemas.openxmlformats.org/officeDocument/2006/relationships/image" Target="file:///C:\Users\Florent\Documents\GitHub\talks\figures\distribution\results-step\fig_sampling_results_step_fft.png" TargetMode="External"/><Relationship Id="rId4" Type="http://schemas.openxmlformats.org/officeDocument/2006/relationships/image" Target="file:///C:\Users\Florent\Documents\GitHub\talks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distribution\results-forest\fig_sampling_results_forest_dist.png" TargetMode="External"/><Relationship Id="rId2" Type="http://schemas.openxmlformats.org/officeDocument/2006/relationships/image" Target="file:///C:\Users\Florent\Documents\GitHub\talks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C:\Users\Florent\Documents\GitHub\talks\figures\distribution\results-forest\rendering_square_1024.png" TargetMode="External"/><Relationship Id="rId4" Type="http://schemas.openxmlformats.org/officeDocument/2006/relationships/image" Target="file:///C:\Users\Florent\Documents\GitHub\talks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-ParisSiggraphChapter\figures\teaser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C:\Users\Florent\Documents\GitHub\talk-ParisSiggraphChapter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E:\Documents\talk-ParisSiggraphChapter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E:\Documents\talk-ParisSiggraphChapter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C:\Users\Florent\Documents\GitHub\talk-ParisSiggraphChapter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C:\Users\Florent\Documents\GitHub\talk-ParisSiggraphChapter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C:\Users\Florent\Documents\GitHub\talk-ParisSiggraphChapter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C:\Users\Florent\Documents\GitHub\talk-ParisSiggraphChapter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C:\Users\Florent\Documents\GitHub\talk-ParisSiggraphChapter\figures\distribution\bnsca-pink\pink_4096_fft-pow.png" TargetMode="External"/><Relationship Id="rId4" Type="http://schemas.openxmlformats.org/officeDocument/2006/relationships/image" Target="file:///C:\Users\Florent\Documents\GitHub\talk-ParisSiggraphChapter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C:\Users\Florent\Documents\GitHub\talk-ParisSiggraphChapter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E:\Documents\talk-ParisSiggraphChapter\figures\tiling-penrose.png" TargetMode="External"/><Relationship Id="rId7" Type="http://schemas.openxmlformats.org/officeDocument/2006/relationships/image" Target="file:///E:\Documents\talk-ParisSiggraphChapter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E:\Documents\talk-ParisSiggraphChapter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E:\Documents\talk-ParisSiggraphChapter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polyhex_sub_simple.png" TargetMode="External"/><Relationship Id="rId7" Type="http://schemas.openxmlformats.org/officeDocument/2006/relationships/image" Target="file:///C:\Users\Florent\Documents\GitHub\talks\figures\distribution\sgns-king\king_4096_fft-pow.png" TargetMode="External"/><Relationship Id="rId2" Type="http://schemas.openxmlformats.org/officeDocument/2006/relationships/image" Target="file:///C:\Users\Florent\Documents\GitHub\talks\figures\hexagon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file:///C:\Users\Florent\Documents\GitHub\talks\figures\distribution\results-bnot\fig_sampling_results_bnot_fft.png" TargetMode="External"/><Relationship Id="rId4" Type="http://schemas.openxmlformats.org/officeDocument/2006/relationships/image" Target="file:///C:\Users\Florent\Documents\GitHub\talks\figures\polyhex_sub_irr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Base lattice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Polyhexes &amp; Subdivision</a:t>
            </a:r>
            <a:endParaRPr lang="en-US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are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</a:t>
            </a:r>
            <a:r>
              <a:rPr lang="en-US" sz="2000" dirty="0" err="1" smtClean="0"/>
              <a:t>localy</a:t>
            </a:r>
            <a:r>
              <a:rPr lang="en-US" sz="2000" dirty="0" smtClean="0"/>
              <a:t>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pic>
        <p:nvPicPr>
          <p:cNvPr id="3" name="polyhex_subdiv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4945" t="14746" r="4997" b="4804"/>
          <a:stretch/>
        </p:blipFill>
        <p:spPr>
          <a:xfrm>
            <a:off x="949254" y="1988840"/>
            <a:ext cx="7245492" cy="3641199"/>
          </a:xfrm>
        </p:spPr>
      </p:pic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962974" y="1988840"/>
            <a:ext cx="7244209" cy="3630489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548632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31158"/>
            <a:chOff x="495815" y="2564904"/>
            <a:chExt cx="4748952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grpSp>
        <p:nvGrpSpPr>
          <p:cNvPr id="10" name="Groupe 9"/>
          <p:cNvGrpSpPr/>
          <p:nvPr/>
        </p:nvGrpSpPr>
        <p:grpSpPr>
          <a:xfrm>
            <a:off x="540505" y="2348880"/>
            <a:ext cx="8212566" cy="3349129"/>
            <a:chOff x="540505" y="2289066"/>
            <a:chExt cx="8212566" cy="3349129"/>
          </a:xfrm>
        </p:grpSpPr>
        <p:grpSp>
          <p:nvGrpSpPr>
            <p:cNvPr id="14" name="Groupe 13"/>
            <p:cNvGrpSpPr/>
            <p:nvPr/>
          </p:nvGrpSpPr>
          <p:grpSpPr>
            <a:xfrm>
              <a:off x="540505" y="2289066"/>
              <a:ext cx="2374368" cy="3340092"/>
              <a:chOff x="504501" y="2834249"/>
              <a:chExt cx="2374368" cy="3340092"/>
            </a:xfrm>
          </p:grpSpPr>
          <p:pic>
            <p:nvPicPr>
              <p:cNvPr id="2" name="Image 1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1" name="ZoneTexte 10"/>
              <p:cNvSpPr txBox="1"/>
              <p:nvPr/>
            </p:nvSpPr>
            <p:spPr>
              <a:xfrm>
                <a:off x="504501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3496187" y="2564904"/>
              <a:ext cx="2133552" cy="3064254"/>
              <a:chOff x="3460183" y="3110087"/>
              <a:chExt cx="2133552" cy="3064254"/>
            </a:xfrm>
          </p:grpSpPr>
          <p:pic>
            <p:nvPicPr>
              <p:cNvPr id="9" name="Image 8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0183" y="3582053"/>
                <a:ext cx="2133552" cy="259228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2" name="ZoneTexte 11"/>
              <p:cNvSpPr txBox="1"/>
              <p:nvPr/>
            </p:nvSpPr>
            <p:spPr>
              <a:xfrm>
                <a:off x="3963568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16" name="Groupe 15"/>
            <p:cNvGrpSpPr/>
            <p:nvPr/>
          </p:nvGrpSpPr>
          <p:grpSpPr>
            <a:xfrm>
              <a:off x="6144857" y="2289066"/>
              <a:ext cx="2608214" cy="3349129"/>
              <a:chOff x="6108853" y="2834249"/>
              <a:chExt cx="2608214" cy="3349129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6"/>
                <a:ext cx="2140496" cy="261036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3" name="ZoneTexte 12"/>
              <p:cNvSpPr txBox="1"/>
              <p:nvPr/>
            </p:nvSpPr>
            <p:spPr>
              <a:xfrm>
                <a:off x="6108853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21" name="Groupe 20"/>
          <p:cNvGrpSpPr/>
          <p:nvPr/>
        </p:nvGrpSpPr>
        <p:grpSpPr>
          <a:xfrm>
            <a:off x="4857765" y="4761905"/>
            <a:ext cx="1080000" cy="1614396"/>
            <a:chOff x="4857765" y="4761905"/>
            <a:chExt cx="1080000" cy="1614396"/>
          </a:xfrm>
        </p:grpSpPr>
        <p:cxnSp>
          <p:nvCxnSpPr>
            <p:cNvPr id="8" name="Connecteur droit 7"/>
            <p:cNvCxnSpPr/>
            <p:nvPr/>
          </p:nvCxnSpPr>
          <p:spPr>
            <a:xfrm>
              <a:off x="5215827" y="5119564"/>
              <a:ext cx="64860" cy="288032"/>
            </a:xfrm>
            <a:prstGeom prst="line">
              <a:avLst/>
            </a:prstGeom>
            <a:ln w="508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Image 17"/>
            <p:cNvPicPr>
              <a:picLocks noChangeAspect="1"/>
            </p:cNvPicPr>
            <p:nvPr/>
          </p:nvPicPr>
          <p:blipFill rotWithShape="1">
            <a:blip r:link="rId4"/>
            <a:srcRect l="63682" t="64767" r="23678" b="25227"/>
            <a:stretch/>
          </p:blipFill>
          <p:spPr>
            <a:xfrm>
              <a:off x="4857765" y="5296301"/>
              <a:ext cx="1080000" cy="1080000"/>
            </a:xfrm>
            <a:prstGeom prst="ellipse">
              <a:avLst/>
            </a:prstGeom>
            <a:ln w="50800" cap="rnd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</p:spPr>
        </p:pic>
        <p:sp>
          <p:nvSpPr>
            <p:cNvPr id="6" name="Ellipse 5"/>
            <p:cNvSpPr/>
            <p:nvPr/>
          </p:nvSpPr>
          <p:spPr>
            <a:xfrm>
              <a:off x="4970371" y="4761905"/>
              <a:ext cx="393717" cy="360040"/>
            </a:xfrm>
            <a:prstGeom prst="ellipse">
              <a:avLst/>
            </a:prstGeom>
            <a:noFill/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31158"/>
            <a:chOff x="495815" y="2564904"/>
            <a:chExt cx="4748952" cy="3685634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548631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331158"/>
            <a:chOff x="495815" y="2564904"/>
            <a:chExt cx="4748951" cy="3685634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549863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548631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694886"/>
              </p:ext>
            </p:extLst>
          </p:nvPr>
        </p:nvGraphicFramePr>
        <p:xfrm>
          <a:off x="863588" y="2204863"/>
          <a:ext cx="7416824" cy="3600401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1976084"/>
                <a:gridCol w="1360185"/>
                <a:gridCol w="1360185"/>
                <a:gridCol w="1360185"/>
                <a:gridCol w="1360185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157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4880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BNOT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65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10738</a:t>
                      </a:r>
                      <a:r>
                        <a:rPr lang="fr-FR" dirty="0" smtClean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.000</a:t>
                      </a:r>
                      <a:endParaRPr lang="en-US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-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Penrose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0.730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4.550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11.8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80.40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/>
                        <a:t>Wang </a:t>
                      </a:r>
                      <a:r>
                        <a:rPr lang="fr-FR" dirty="0" err="1" smtClean="0"/>
                        <a:t>Tiles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0.004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0.018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0.345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3.42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Polyominoes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0.053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0.254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18.9</a:t>
                      </a:r>
                      <a:r>
                        <a:rPr lang="fr-FR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00</a:t>
                      </a:r>
                      <a:endParaRPr lang="en-US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19.60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i="0" dirty="0" smtClean="0">
                          <a:solidFill>
                            <a:srgbClr val="0070C0"/>
                          </a:solidFill>
                        </a:rPr>
                        <a:t>9.28</a:t>
                      </a:r>
                      <a:endParaRPr lang="en-US" sz="1800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pic>
        <p:nvPicPr>
          <p:cNvPr id="4" name="result_adaptative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525" t="9766" r="15525" b="3023"/>
          <a:stretch/>
        </p:blipFill>
        <p:spPr>
          <a:xfrm>
            <a:off x="1380612" y="1844824"/>
            <a:ext cx="6359740" cy="4525200"/>
          </a:xfrm>
          <a:ln>
            <a:noFill/>
          </a:ln>
        </p:spPr>
      </p:pic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/>
              <a:t>Uniform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8" y="3872877"/>
            <a:ext cx="7560520" cy="2364435"/>
            <a:chOff x="683568" y="3872877"/>
            <a:chExt cx="7560520" cy="2364435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8" y="4149080"/>
              <a:ext cx="3662990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Monte Carlo </a:t>
              </a:r>
              <a:r>
                <a:rPr lang="en-US" sz="2400" dirty="0" smtClean="0"/>
                <a:t>(random)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b="1" dirty="0" smtClean="0">
                  <a:solidFill>
                    <a:srgbClr val="0070C0"/>
                  </a:solidFill>
                </a:rPr>
                <a:t>No regularity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All frequency equally sampled</a:t>
              </a:r>
            </a:p>
            <a:p>
              <a:pPr marL="342900" indent="-3429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fr-FR" sz="2000" dirty="0" err="1" smtClean="0"/>
                <a:t>Holes</a:t>
              </a:r>
              <a:r>
                <a:rPr lang="fr-FR" sz="2000" dirty="0" smtClean="0"/>
                <a:t> and </a:t>
              </a:r>
              <a:r>
                <a:rPr lang="fr-FR" sz="2000" dirty="0" err="1" smtClean="0"/>
                <a:t>Heaps</a:t>
              </a:r>
              <a:endParaRPr lang="en-US" sz="2000" dirty="0" smtClean="0"/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8" y="3872877"/>
              <a:ext cx="2880000" cy="2364435"/>
              <a:chOff x="5076056" y="3800709"/>
              <a:chExt cx="2880000" cy="2364435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076056" y="3800709"/>
                <a:ext cx="2160000" cy="2160000"/>
              </a:xfrm>
              <a:prstGeom prst="rect">
                <a:avLst/>
              </a:prstGeom>
              <a:ln w="9525"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6516056" y="4725144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1" name="ZoneTexte 20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dirty="0" smtClean="0"/>
              <a:t>Stochastic</a:t>
            </a:r>
          </a:p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grpSp>
        <p:nvGrpSpPr>
          <p:cNvPr id="3" name="Groupe 2"/>
          <p:cNvGrpSpPr/>
          <p:nvPr/>
        </p:nvGrpSpPr>
        <p:grpSpPr>
          <a:xfrm>
            <a:off x="683567" y="3861049"/>
            <a:ext cx="7560681" cy="2376103"/>
            <a:chOff x="683567" y="3861049"/>
            <a:chExt cx="7560681" cy="2376103"/>
          </a:xfrm>
        </p:grpSpPr>
        <p:sp>
          <p:nvSpPr>
            <p:cNvPr id="13" name="ZoneTexte 12"/>
            <p:cNvSpPr txBox="1"/>
            <p:nvPr/>
          </p:nvSpPr>
          <p:spPr>
            <a:xfrm>
              <a:off x="683567" y="4149080"/>
              <a:ext cx="4464497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70C0"/>
                  </a:solidFill>
                </a:rPr>
                <a:t>Optimization-based</a:t>
              </a:r>
              <a:r>
                <a:rPr lang="en-US" sz="2400" dirty="0" smtClean="0"/>
                <a:t> Methods</a:t>
              </a: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000" dirty="0" smtClean="0"/>
                <a:t>Minimize energy function</a:t>
              </a:r>
            </a:p>
            <a:p>
              <a:pPr algn="r"/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Balzer</a:t>
              </a:r>
              <a:r>
                <a:rPr lang="en-US" sz="1600" dirty="0">
                  <a:solidFill>
                    <a:srgbClr val="009900"/>
                  </a:solidFill>
                </a:rPr>
                <a:t> 2009][</a:t>
              </a:r>
              <a:r>
                <a:rPr lang="en-US" sz="1600" dirty="0" err="1">
                  <a:solidFill>
                    <a:srgbClr val="009900"/>
                  </a:solidFill>
                </a:rPr>
                <a:t>Fattal</a:t>
              </a:r>
              <a:r>
                <a:rPr lang="en-US" sz="1600" dirty="0">
                  <a:solidFill>
                    <a:srgbClr val="009900"/>
                  </a:solidFill>
                </a:rPr>
                <a:t> 2011]</a:t>
              </a:r>
              <a:br>
                <a:rPr lang="en-US" sz="1600" dirty="0">
                  <a:solidFill>
                    <a:srgbClr val="009900"/>
                  </a:solidFill>
                </a:rPr>
              </a:br>
              <a:r>
                <a:rPr lang="en-US" sz="1600" dirty="0">
                  <a:solidFill>
                    <a:srgbClr val="009900"/>
                  </a:solidFill>
                </a:rPr>
                <a:t>[</a:t>
              </a:r>
              <a:r>
                <a:rPr lang="en-US" sz="1600" dirty="0" err="1">
                  <a:solidFill>
                    <a:srgbClr val="009900"/>
                  </a:solidFill>
                </a:rPr>
                <a:t>Schlomer</a:t>
              </a:r>
              <a:r>
                <a:rPr lang="en-US" sz="1600" dirty="0">
                  <a:solidFill>
                    <a:srgbClr val="009900"/>
                  </a:solidFill>
                </a:rPr>
                <a:t> 2011][de Goes 2012</a:t>
              </a:r>
              <a:r>
                <a:rPr lang="en-US" sz="1600" dirty="0" smtClean="0">
                  <a:solidFill>
                    <a:srgbClr val="009900"/>
                  </a:solidFill>
                </a:rPr>
                <a:t>]</a:t>
              </a:r>
              <a:endParaRPr lang="en-US" sz="1600" dirty="0">
                <a:solidFill>
                  <a:srgbClr val="009900"/>
                </a:solidFill>
              </a:endParaRPr>
            </a:p>
          </p:txBody>
        </p:sp>
        <p:grpSp>
          <p:nvGrpSpPr>
            <p:cNvPr id="10" name="Groupe 9"/>
            <p:cNvGrpSpPr/>
            <p:nvPr/>
          </p:nvGrpSpPr>
          <p:grpSpPr>
            <a:xfrm>
              <a:off x="5364089" y="3861049"/>
              <a:ext cx="2880159" cy="2376103"/>
              <a:chOff x="5796137" y="3861049"/>
              <a:chExt cx="2880159" cy="2376103"/>
            </a:xfrm>
          </p:grpSpPr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6" r:link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6137" y="3861049"/>
                <a:ext cx="2160000" cy="216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7236296" y="4797152"/>
                <a:ext cx="1440000" cy="1440000"/>
              </a:xfrm>
              <a:prstGeom prst="rect">
                <a:avLst/>
              </a:prstGeom>
            </p:spPr>
          </p:pic>
        </p:grpSp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sp>
        <p:nvSpPr>
          <p:cNvPr id="19" name="ZoneTexte 18"/>
          <p:cNvSpPr txBox="1"/>
          <p:nvPr/>
        </p:nvSpPr>
        <p:spPr>
          <a:xfrm>
            <a:off x="5580112" y="603232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20" name="ZoneTexte 19"/>
          <p:cNvSpPr txBox="1"/>
          <p:nvPr/>
        </p:nvSpPr>
        <p:spPr>
          <a:xfrm rot="5400000">
            <a:off x="7759247" y="537897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/>
          </a:p>
        </p:txBody>
      </p:sp>
      <p:grpSp>
        <p:nvGrpSpPr>
          <p:cNvPr id="20" name="Groupe 19"/>
          <p:cNvGrpSpPr/>
          <p:nvPr/>
        </p:nvGrpSpPr>
        <p:grpSpPr>
          <a:xfrm>
            <a:off x="540606" y="1556792"/>
            <a:ext cx="3716627" cy="1675531"/>
            <a:chOff x="540606" y="1556792"/>
            <a:chExt cx="3716627" cy="1675531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dirty="0" err="1" smtClean="0"/>
                <a:t>Hierarchical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2"/>
            <a:srcRect l="3448" t="16680" r="37073" b="18787"/>
            <a:stretch/>
          </p:blipFill>
          <p:spPr>
            <a:xfrm>
              <a:off x="540607" y="2060848"/>
              <a:ext cx="2879266" cy="1171475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8973" y="1556792"/>
            <a:ext cx="3429451" cy="1735270"/>
            <a:chOff x="4958973" y="1556792"/>
            <a:chExt cx="3429451" cy="1735270"/>
          </a:xfrm>
        </p:grpSpPr>
        <p:sp>
          <p:nvSpPr>
            <p:cNvPr id="10" name="ZoneTexte 9"/>
            <p:cNvSpPr txBox="1"/>
            <p:nvPr/>
          </p:nvSpPr>
          <p:spPr>
            <a:xfrm>
              <a:off x="4958973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dirty="0" smtClean="0"/>
                <a:t>Non-</a:t>
              </a:r>
              <a:r>
                <a:rPr lang="fr-FR" dirty="0" err="1" smtClean="0"/>
                <a:t>periodic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3"/>
            <a:srcRect l="26403" t="69671" r="26705" b="9859"/>
            <a:stretch/>
          </p:blipFill>
          <p:spPr>
            <a:xfrm>
              <a:off x="4958973" y="2097212"/>
              <a:ext cx="2918997" cy="119485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40606" y="3961200"/>
            <a:ext cx="3194035" cy="1738789"/>
            <a:chOff x="801901" y="3950935"/>
            <a:chExt cx="3194035" cy="1738789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1" y="3950935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dirty="0" smtClean="0"/>
                <a:t>No pattern/</a:t>
              </a:r>
              <a:r>
                <a:rPr lang="fr-FR" dirty="0" err="1" smtClean="0"/>
                <a:t>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4"/>
            <a:srcRect l="38981" t="60646" r="11078" b="26841"/>
            <a:stretch/>
          </p:blipFill>
          <p:spPr>
            <a:xfrm>
              <a:off x="801901" y="4525476"/>
              <a:ext cx="2879268" cy="1164248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2" name="Groupe 21"/>
          <p:cNvGrpSpPr/>
          <p:nvPr/>
        </p:nvGrpSpPr>
        <p:grpSpPr>
          <a:xfrm>
            <a:off x="4958973" y="3925215"/>
            <a:ext cx="3780000" cy="1520009"/>
            <a:chOff x="4783699" y="3950935"/>
            <a:chExt cx="3780000" cy="1520009"/>
          </a:xfrm>
        </p:grpSpPr>
        <p:sp>
          <p:nvSpPr>
            <p:cNvPr id="12" name="ZoneTexte 11"/>
            <p:cNvSpPr txBox="1"/>
            <p:nvPr/>
          </p:nvSpPr>
          <p:spPr>
            <a:xfrm>
              <a:off x="4783699" y="395093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fr-FR" dirty="0" smtClean="0"/>
                <a:t>Spectral control</a:t>
              </a:r>
              <a:endParaRPr lang="en-US" dirty="0"/>
            </a:p>
          </p:txBody>
        </p:sp>
        <p:grpSp>
          <p:nvGrpSpPr>
            <p:cNvPr id="19" name="Groupe 18"/>
            <p:cNvGrpSpPr/>
            <p:nvPr/>
          </p:nvGrpSpPr>
          <p:grpSpPr>
            <a:xfrm>
              <a:off x="4783699" y="4541238"/>
              <a:ext cx="2918997" cy="929706"/>
              <a:chOff x="4752440" y="4869160"/>
              <a:chExt cx="2918997" cy="929706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4752440" y="4869160"/>
                <a:ext cx="929706" cy="929706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47086" y="4869160"/>
                <a:ext cx="929706" cy="929706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6741731" y="4869160"/>
                <a:ext cx="929706" cy="929706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</p:grpSp>
      </p:grpSp>
      <p:sp>
        <p:nvSpPr>
          <p:cNvPr id="2" name="ZoneTexte 1"/>
          <p:cNvSpPr txBox="1"/>
          <p:nvPr/>
        </p:nvSpPr>
        <p:spPr>
          <a:xfrm>
            <a:off x="3509272" y="274601"/>
            <a:ext cx="14959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u="sng" dirty="0" smtClean="0">
                <a:solidFill>
                  <a:srgbClr val="FF0000"/>
                </a:solidFill>
              </a:rPr>
              <a:t>WIP</a:t>
            </a:r>
            <a:endParaRPr lang="en-US" sz="6000" b="1" u="sng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9375</TotalTime>
  <Words>1643</Words>
  <Application>Microsoft Office PowerPoint</Application>
  <PresentationFormat>Affichage à l'écran (4:3)</PresentationFormat>
  <Paragraphs>361</Paragraphs>
  <Slides>35</Slides>
  <Notes>26</Notes>
  <HiddenSlides>0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Calibri</vt:lpstr>
      <vt:lpstr>Wingdings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172</cp:revision>
  <dcterms:created xsi:type="dcterms:W3CDTF">2014-05-27T13:31:30Z</dcterms:created>
  <dcterms:modified xsi:type="dcterms:W3CDTF">2014-07-14T09:50:31Z</dcterms:modified>
</cp:coreProperties>
</file>

<file path=docProps/thumbnail.jpeg>
</file>